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73" r:id="rId4"/>
    <p:sldId id="264" r:id="rId5"/>
    <p:sldId id="272" r:id="rId6"/>
    <p:sldId id="271" r:id="rId7"/>
    <p:sldId id="266" r:id="rId8"/>
    <p:sldId id="267" r:id="rId9"/>
    <p:sldId id="268"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pos="1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6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581" autoAdjust="0"/>
  </p:normalViewPr>
  <p:slideViewPr>
    <p:cSldViewPr snapToGrid="0">
      <p:cViewPr varScale="1">
        <p:scale>
          <a:sx n="87" d="100"/>
          <a:sy n="87" d="100"/>
        </p:scale>
        <p:origin x="1452" y="84"/>
      </p:cViewPr>
      <p:guideLst>
        <p:guide orient="horz" pos="1416"/>
        <p:guide pos="1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A0D3F-A5B6-4F1B-8B87-5433D24D2380}" type="datetimeFigureOut">
              <a:rPr lang="en-US" smtClean="0"/>
              <a:t>10-Apr-20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E987A-7536-4614-981E-CC0614C6ABF8}" type="slidenum">
              <a:rPr lang="en-US" smtClean="0"/>
              <a:t>‹#›</a:t>
            </a:fld>
            <a:endParaRPr lang="en-US"/>
          </a:p>
        </p:txBody>
      </p:sp>
    </p:spTree>
    <p:extLst>
      <p:ext uri="{BB962C8B-B14F-4D97-AF65-F5344CB8AC3E}">
        <p14:creationId xmlns:p14="http://schemas.microsoft.com/office/powerpoint/2010/main" val="3095725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E987A-7536-4614-981E-CC0614C6ABF8}" type="slidenum">
              <a:rPr lang="en-US" smtClean="0"/>
              <a:t>1</a:t>
            </a:fld>
            <a:endParaRPr lang="en-US"/>
          </a:p>
        </p:txBody>
      </p:sp>
    </p:spTree>
    <p:extLst>
      <p:ext uri="{BB962C8B-B14F-4D97-AF65-F5344CB8AC3E}">
        <p14:creationId xmlns:p14="http://schemas.microsoft.com/office/powerpoint/2010/main" val="2442638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narrow down even more the choices by comparing the planet orbit to that of the earth, we find 2 planets. </a:t>
            </a:r>
          </a:p>
          <a:p>
            <a:endParaRPr lang="en-US" dirty="0"/>
          </a:p>
          <a:p>
            <a:r>
              <a:rPr lang="en-US" dirty="0"/>
              <a:t>However, WASP-41 c is 1000 times as heavy as earth, so it’s very likely it is a gas planet, but maybe there are some cool moons.</a:t>
            </a:r>
          </a:p>
          <a:p>
            <a:endParaRPr lang="en-US" dirty="0"/>
          </a:p>
          <a:p>
            <a:r>
              <a:rPr lang="en-US" dirty="0"/>
              <a:t>Then finally, there’s Kepler 452 b, which has been identified by NASA as the most earth-like planet considering its size and its orbit around its sun, resembling the Earth-Sun system. </a:t>
            </a:r>
          </a:p>
          <a:p>
            <a:endParaRPr lang="en-US" dirty="0"/>
          </a:p>
          <a:p>
            <a:r>
              <a:rPr lang="en-US" dirty="0"/>
              <a:t>So now that we’ve made our choice, we could travel to Kepler 452 b! BUT the time it would take to reach the planet by a rocket would be approx. 70  million years. </a:t>
            </a:r>
          </a:p>
        </p:txBody>
      </p:sp>
      <p:sp>
        <p:nvSpPr>
          <p:cNvPr id="4" name="Slide Number Placeholder 3"/>
          <p:cNvSpPr>
            <a:spLocks noGrp="1"/>
          </p:cNvSpPr>
          <p:nvPr>
            <p:ph type="sldNum" sz="quarter" idx="5"/>
          </p:nvPr>
        </p:nvSpPr>
        <p:spPr/>
        <p:txBody>
          <a:bodyPr/>
          <a:lstStyle/>
          <a:p>
            <a:fld id="{320E987A-7536-4614-981E-CC0614C6ABF8}" type="slidenum">
              <a:rPr lang="en-US" smtClean="0"/>
              <a:t>10</a:t>
            </a:fld>
            <a:endParaRPr lang="en-US"/>
          </a:p>
        </p:txBody>
      </p:sp>
    </p:spTree>
    <p:extLst>
      <p:ext uri="{BB962C8B-B14F-4D97-AF65-F5344CB8AC3E}">
        <p14:creationId xmlns:p14="http://schemas.microsoft.com/office/powerpoint/2010/main" val="140592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exoplanet is a planet beyond out solar system which is orbiting a star. They were first discovered in 1988, and ever since the number of new planets has increased steadily. </a:t>
            </a:r>
          </a:p>
          <a:p>
            <a:endParaRPr lang="en-US" dirty="0"/>
          </a:p>
          <a:p>
            <a:r>
              <a:rPr lang="en-US" dirty="0"/>
              <a:t>This is the first image captured from an exoplanet in 2007.  This planet is 5 times bigger than Jupiter, and orbits at a distance 55 times larger than the distance from the earth to the sun.</a:t>
            </a:r>
          </a:p>
          <a:p>
            <a:endParaRPr lang="en-US" dirty="0"/>
          </a:p>
          <a:p>
            <a:r>
              <a:rPr lang="en-US" dirty="0"/>
              <a:t>It’s great to find more planets outside of our solar system, but…</a:t>
            </a:r>
          </a:p>
          <a:p>
            <a:endParaRPr lang="en-US" dirty="0"/>
          </a:p>
        </p:txBody>
      </p:sp>
      <p:sp>
        <p:nvSpPr>
          <p:cNvPr id="4" name="Slide Number Placeholder 3"/>
          <p:cNvSpPr>
            <a:spLocks noGrp="1"/>
          </p:cNvSpPr>
          <p:nvPr>
            <p:ph type="sldNum" sz="quarter" idx="5"/>
          </p:nvPr>
        </p:nvSpPr>
        <p:spPr/>
        <p:txBody>
          <a:bodyPr/>
          <a:lstStyle/>
          <a:p>
            <a:fld id="{320E987A-7536-4614-981E-CC0614C6ABF8}" type="slidenum">
              <a:rPr lang="en-US" smtClean="0"/>
              <a:t>2</a:t>
            </a:fld>
            <a:endParaRPr lang="en-US"/>
          </a:p>
        </p:txBody>
      </p:sp>
    </p:spTree>
    <p:extLst>
      <p:ext uri="{BB962C8B-B14F-4D97-AF65-F5344CB8AC3E}">
        <p14:creationId xmlns:p14="http://schemas.microsoft.com/office/powerpoint/2010/main" val="697747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is:</a:t>
            </a:r>
          </a:p>
          <a:p>
            <a:endParaRPr lang="en-US" dirty="0"/>
          </a:p>
          <a:p>
            <a:r>
              <a:rPr lang="en-US" dirty="0"/>
              <a:t>IS THERE ANY PLANET HABITABLE?</a:t>
            </a:r>
          </a:p>
          <a:p>
            <a:endParaRPr lang="en-US" dirty="0"/>
          </a:p>
        </p:txBody>
      </p:sp>
      <p:sp>
        <p:nvSpPr>
          <p:cNvPr id="4" name="Slide Number Placeholder 3"/>
          <p:cNvSpPr>
            <a:spLocks noGrp="1"/>
          </p:cNvSpPr>
          <p:nvPr>
            <p:ph type="sldNum" sz="quarter" idx="5"/>
          </p:nvPr>
        </p:nvSpPr>
        <p:spPr/>
        <p:txBody>
          <a:bodyPr/>
          <a:lstStyle/>
          <a:p>
            <a:fld id="{320E987A-7536-4614-981E-CC0614C6ABF8}" type="slidenum">
              <a:rPr lang="en-US" smtClean="0"/>
              <a:t>3</a:t>
            </a:fld>
            <a:endParaRPr lang="en-US"/>
          </a:p>
        </p:txBody>
      </p:sp>
    </p:spTree>
    <p:extLst>
      <p:ext uri="{BB962C8B-B14F-4D97-AF65-F5344CB8AC3E}">
        <p14:creationId xmlns:p14="http://schemas.microsoft.com/office/powerpoint/2010/main" val="10553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what are the conditions that would make life possible in an exoplanet?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to look for similar conditions to Earth, and that means:</a:t>
            </a:r>
          </a:p>
          <a:p>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 The planet orbit around its star</a:t>
            </a:r>
          </a:p>
          <a:p>
            <a:pPr marL="0" indent="0">
              <a:buFontTx/>
              <a:buNone/>
            </a:pPr>
            <a:r>
              <a:rPr lang="en-US" sz="1200" b="0" i="0" kern="1200" dirty="0">
                <a:solidFill>
                  <a:schemeClr val="tx1"/>
                </a:solidFill>
                <a:effectLst/>
                <a:latin typeface="+mn-lt"/>
                <a:ea typeface="+mn-ea"/>
                <a:cs typeface="+mn-cs"/>
              </a:rPr>
              <a:t>- The mass of the star</a:t>
            </a:r>
          </a:p>
          <a:p>
            <a:pPr marL="0" indent="0">
              <a:buFontTx/>
              <a:buNone/>
            </a:pPr>
            <a:r>
              <a:rPr lang="en-US" sz="1200" b="0" i="0" kern="1200" dirty="0">
                <a:solidFill>
                  <a:schemeClr val="tx1"/>
                </a:solidFill>
                <a:effectLst/>
                <a:latin typeface="+mn-lt"/>
                <a:ea typeface="+mn-ea"/>
                <a:cs typeface="+mn-cs"/>
              </a:rPr>
              <a:t>- The distance from the star to the planet, which will determine the temperature of the planet</a:t>
            </a:r>
          </a:p>
          <a:p>
            <a:pPr marL="171450" indent="-171450">
              <a:buFontTx/>
              <a:buChar char="-"/>
            </a:pPr>
            <a:r>
              <a:rPr lang="en-US" sz="1200" b="0" i="0" kern="1200" dirty="0">
                <a:solidFill>
                  <a:schemeClr val="tx1"/>
                </a:solidFill>
                <a:effectLst/>
                <a:latin typeface="+mn-lt"/>
                <a:ea typeface="+mn-ea"/>
                <a:cs typeface="+mn-cs"/>
              </a:rPr>
              <a:t>The presence of an atmosphere and its composition</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We can approach this by looking at the data that has been collected so far</a:t>
            </a:r>
          </a:p>
        </p:txBody>
      </p:sp>
      <p:sp>
        <p:nvSpPr>
          <p:cNvPr id="4" name="Slide Number Placeholder 3"/>
          <p:cNvSpPr>
            <a:spLocks noGrp="1"/>
          </p:cNvSpPr>
          <p:nvPr>
            <p:ph type="sldNum" sz="quarter" idx="5"/>
          </p:nvPr>
        </p:nvSpPr>
        <p:spPr/>
        <p:txBody>
          <a:bodyPr/>
          <a:lstStyle/>
          <a:p>
            <a:fld id="{320E987A-7536-4614-981E-CC0614C6ABF8}" type="slidenum">
              <a:rPr lang="en-US" smtClean="0"/>
              <a:t>4</a:t>
            </a:fld>
            <a:endParaRPr lang="en-US"/>
          </a:p>
        </p:txBody>
      </p:sp>
    </p:spTree>
    <p:extLst>
      <p:ext uri="{BB962C8B-B14F-4D97-AF65-F5344CB8AC3E}">
        <p14:creationId xmlns:p14="http://schemas.microsoft.com/office/powerpoint/2010/main" val="414900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amount of discovered exoplanets is 4144, as reported by NASA. However, the EU portal for exoplanets reports </a:t>
            </a:r>
            <a:r>
              <a:rPr lang="en-US" sz="1200" b="0" i="0" kern="1200" dirty="0">
                <a:solidFill>
                  <a:schemeClr val="tx1"/>
                </a:solidFill>
                <a:effectLst/>
                <a:latin typeface="+mn-lt"/>
                <a:ea typeface="+mn-ea"/>
                <a:cs typeface="+mn-cs"/>
              </a:rPr>
              <a:t>4247 planets.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realized that there are names mismatches and *more planets* registered in EU. For example, GJ 273 e, which was discovered in 2019, is not reported by NASA. The difference might be related to the confirmation methods that vary between the agencies.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we present the data from NASA, which is generally considered the most reliable source of information from the space.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removing the outliers, we observe that most of the planets orbit their host stars in less than 1000 days, but there are also planets that have an orbit period of 7000 days, which is equal to 19 years! Here we can see the earth for comparison. </a:t>
            </a:r>
          </a:p>
        </p:txBody>
      </p:sp>
      <p:sp>
        <p:nvSpPr>
          <p:cNvPr id="4" name="Slide Number Placeholder 3"/>
          <p:cNvSpPr>
            <a:spLocks noGrp="1"/>
          </p:cNvSpPr>
          <p:nvPr>
            <p:ph type="sldNum" sz="quarter" idx="5"/>
          </p:nvPr>
        </p:nvSpPr>
        <p:spPr/>
        <p:txBody>
          <a:bodyPr/>
          <a:lstStyle/>
          <a:p>
            <a:fld id="{320E987A-7536-4614-981E-CC0614C6ABF8}" type="slidenum">
              <a:rPr lang="en-US" smtClean="0"/>
              <a:t>5</a:t>
            </a:fld>
            <a:endParaRPr lang="en-US"/>
          </a:p>
        </p:txBody>
      </p:sp>
    </p:spTree>
    <p:extLst>
      <p:ext uri="{BB962C8B-B14F-4D97-AF65-F5344CB8AC3E}">
        <p14:creationId xmlns:p14="http://schemas.microsoft.com/office/powerpoint/2010/main" val="316256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amount of discovered exoplanets is 4144, as reported by NASA. However, the EU portal for exoplanets reports </a:t>
            </a:r>
            <a:r>
              <a:rPr lang="en-US" sz="1200" b="0" i="0" kern="1200" dirty="0">
                <a:solidFill>
                  <a:schemeClr val="tx1"/>
                </a:solidFill>
                <a:effectLst/>
                <a:latin typeface="+mn-lt"/>
                <a:ea typeface="+mn-ea"/>
                <a:cs typeface="+mn-cs"/>
              </a:rPr>
              <a:t>4247 planets.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realized that there are names mismatches and *more planets* registered in EU. For example, GJ 273 e, which was discovered in 2019, is not reported by NASA. The difference might be related to the confirmation methods that vary between the agencies.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we present the data from NASA, which is generally considered the most reliable source of information from the space.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removing the outliers, we observe that most of the planets orbit their host stars in less than 1000 days, but there are also planets that have an orbit period of 7000 days, which is equal to 19 years! Here we can see the earth for comparison. </a:t>
            </a:r>
          </a:p>
        </p:txBody>
      </p:sp>
      <p:sp>
        <p:nvSpPr>
          <p:cNvPr id="4" name="Slide Number Placeholder 3"/>
          <p:cNvSpPr>
            <a:spLocks noGrp="1"/>
          </p:cNvSpPr>
          <p:nvPr>
            <p:ph type="sldNum" sz="quarter" idx="5"/>
          </p:nvPr>
        </p:nvSpPr>
        <p:spPr/>
        <p:txBody>
          <a:bodyPr/>
          <a:lstStyle/>
          <a:p>
            <a:fld id="{320E987A-7536-4614-981E-CC0614C6ABF8}" type="slidenum">
              <a:rPr lang="en-US" smtClean="0"/>
              <a:t>6</a:t>
            </a:fld>
            <a:endParaRPr lang="en-US"/>
          </a:p>
        </p:txBody>
      </p:sp>
    </p:spTree>
    <p:extLst>
      <p:ext uri="{BB962C8B-B14F-4D97-AF65-F5344CB8AC3E}">
        <p14:creationId xmlns:p14="http://schemas.microsoft.com/office/powerpoint/2010/main" val="4161697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narrow down the results to the similar conditions to the Earth-Sun system, we find 22 planets.  So these are the planets that resemble more the Earth in terms of the planet orbit </a:t>
            </a:r>
          </a:p>
        </p:txBody>
      </p:sp>
      <p:sp>
        <p:nvSpPr>
          <p:cNvPr id="4" name="Slide Number Placeholder 3"/>
          <p:cNvSpPr>
            <a:spLocks noGrp="1"/>
          </p:cNvSpPr>
          <p:nvPr>
            <p:ph type="sldNum" sz="quarter" idx="5"/>
          </p:nvPr>
        </p:nvSpPr>
        <p:spPr/>
        <p:txBody>
          <a:bodyPr/>
          <a:lstStyle/>
          <a:p>
            <a:fld id="{320E987A-7536-4614-981E-CC0614C6ABF8}" type="slidenum">
              <a:rPr lang="en-US" smtClean="0"/>
              <a:t>7</a:t>
            </a:fld>
            <a:endParaRPr lang="en-US"/>
          </a:p>
        </p:txBody>
      </p:sp>
    </p:spTree>
    <p:extLst>
      <p:ext uri="{BB962C8B-B14F-4D97-AF65-F5344CB8AC3E}">
        <p14:creationId xmlns:p14="http://schemas.microsoft.com/office/powerpoint/2010/main" val="259198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planet temperature?</a:t>
            </a:r>
          </a:p>
          <a:p>
            <a:endParaRPr lang="en-US" dirty="0"/>
          </a:p>
          <a:p>
            <a:r>
              <a:rPr lang="en-US" dirty="0"/>
              <a:t>Since the data from NASA about planet temperature was incomplete, we matched some data found in the EU database to increase the amount of entries. In total, there are 783 planets for which their temperature has been measured or calculated. </a:t>
            </a:r>
          </a:p>
          <a:p>
            <a:endParaRPr lang="en-US" dirty="0"/>
          </a:p>
          <a:p>
            <a:r>
              <a:rPr lang="en-US" dirty="0"/>
              <a:t>We can see that the temperature varies greatly from -170 up to above 3500 °C.</a:t>
            </a:r>
          </a:p>
        </p:txBody>
      </p:sp>
      <p:sp>
        <p:nvSpPr>
          <p:cNvPr id="4" name="Slide Number Placeholder 3"/>
          <p:cNvSpPr>
            <a:spLocks noGrp="1"/>
          </p:cNvSpPr>
          <p:nvPr>
            <p:ph type="sldNum" sz="quarter" idx="5"/>
          </p:nvPr>
        </p:nvSpPr>
        <p:spPr/>
        <p:txBody>
          <a:bodyPr/>
          <a:lstStyle/>
          <a:p>
            <a:fld id="{320E987A-7536-4614-981E-CC0614C6ABF8}" type="slidenum">
              <a:rPr lang="en-US" smtClean="0"/>
              <a:t>8</a:t>
            </a:fld>
            <a:endParaRPr lang="en-US"/>
          </a:p>
        </p:txBody>
      </p:sp>
    </p:spTree>
    <p:extLst>
      <p:ext uri="{BB962C8B-B14F-4D97-AF65-F5344CB8AC3E}">
        <p14:creationId xmlns:p14="http://schemas.microsoft.com/office/powerpoint/2010/main" val="1376654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Narrowing to the range of the earth’s measured temperature, we find only 28 planets.</a:t>
            </a:r>
          </a:p>
          <a:p>
            <a:endParaRPr lang="en-US" dirty="0"/>
          </a:p>
          <a:p>
            <a:r>
              <a:rPr lang="en-US" dirty="0"/>
              <a:t>However, the distance to these systems is 1 million times greater the distance the voyager has traveled from earth, which is 18 billion km!</a:t>
            </a:r>
          </a:p>
        </p:txBody>
      </p:sp>
      <p:sp>
        <p:nvSpPr>
          <p:cNvPr id="4" name="Slide Number Placeholder 3"/>
          <p:cNvSpPr>
            <a:spLocks noGrp="1"/>
          </p:cNvSpPr>
          <p:nvPr>
            <p:ph type="sldNum" sz="quarter" idx="5"/>
          </p:nvPr>
        </p:nvSpPr>
        <p:spPr/>
        <p:txBody>
          <a:bodyPr/>
          <a:lstStyle/>
          <a:p>
            <a:fld id="{320E987A-7536-4614-981E-CC0614C6ABF8}" type="slidenum">
              <a:rPr lang="en-US" smtClean="0"/>
              <a:t>9</a:t>
            </a:fld>
            <a:endParaRPr lang="en-US"/>
          </a:p>
        </p:txBody>
      </p:sp>
    </p:spTree>
    <p:extLst>
      <p:ext uri="{BB962C8B-B14F-4D97-AF65-F5344CB8AC3E}">
        <p14:creationId xmlns:p14="http://schemas.microsoft.com/office/powerpoint/2010/main" val="398619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19438-B961-4CDF-BA09-C34E270FF8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7DE682-2051-45CA-B4EC-82E6BA99B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86C01D-9F04-42C1-B7ED-698500C93423}"/>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9EC7B591-6802-4278-ACFB-76F8EE128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CE2F4-0472-47EB-A6CA-42D1B5ED41AB}"/>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3135498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3A32-3E36-43A0-A8DA-01C526497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44E215-872F-4A94-A472-E42CCF3780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94524-1E73-4D46-8A96-33DCA5D6AA04}"/>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FE5FCB3B-6E0A-4854-A509-B6577A6E9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38E4E-6297-40B1-9796-89AAB1D51331}"/>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80562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E4D647-4D1D-458F-8EC3-E7EF4D4233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CC36CF-F658-410E-84A3-E6A4F0125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66DB5-02A9-48F9-9F39-9BBD6CB88E5C}"/>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82B540F1-2EB9-4A50-BEE0-1DE2FD02B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CB606-337C-46AE-A791-30DD39AF208B}"/>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10185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E512-8B3F-474B-A1F3-E758FE3FB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0D873-175C-41A2-BAC1-690585475D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5A69F-6299-41B5-89C0-86242100E936}"/>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50A4CC12-D309-43BB-BD33-68D0D7AD9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521C6-445D-407D-9CDA-8DA935A8F2B7}"/>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80733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5B9D-6883-475A-83AA-324F71F55C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B9AE1B-8B70-4FCA-87F4-BE31DF0FB2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8F533-7CB9-4AA0-BC5B-789A1517B861}"/>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3A4AFF19-ADF0-4F84-914D-DEC73196D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2C21B-0CDA-44DF-A117-80AE042F3E04}"/>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577425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E115-6231-49F9-96F4-38C89944DA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0CE24-FD3D-4A7F-AD9E-C7A6C3C0A3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A355FF-052E-41E7-983A-3CBFAC9F9F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99142-52F1-4DA4-B940-C1A53237B04F}"/>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6" name="Footer Placeholder 5">
            <a:extLst>
              <a:ext uri="{FF2B5EF4-FFF2-40B4-BE49-F238E27FC236}">
                <a16:creationId xmlns:a16="http://schemas.microsoft.com/office/drawing/2014/main" id="{89F87902-5789-4D33-B2D3-15D918338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68C7AF-3A51-4E1D-8023-4320DDC5874A}"/>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99098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52C2-BF1E-4227-A8BD-AFBAA6D3B1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E1BDB4-BB1A-4E30-A521-F2DD3B45E7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6BC392-5A6F-4CF4-B5FB-1F2240AB8A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C0D3ED-975C-4C47-B32E-D24619B831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65BA45-A75C-435E-B94E-A0D2B20548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07429C-ABC3-4B96-A7A9-AE3DC2FD2CCE}"/>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8" name="Footer Placeholder 7">
            <a:extLst>
              <a:ext uri="{FF2B5EF4-FFF2-40B4-BE49-F238E27FC236}">
                <a16:creationId xmlns:a16="http://schemas.microsoft.com/office/drawing/2014/main" id="{D5B7B66C-0E01-401B-B31A-C8D8A06193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DA523-AA98-4365-875D-09DFCD97D95B}"/>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98795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8B07-427F-491B-9367-E3A9F0A676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68BF0B-AA32-4CDC-88A1-DF93C6B257D9}"/>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4" name="Footer Placeholder 3">
            <a:extLst>
              <a:ext uri="{FF2B5EF4-FFF2-40B4-BE49-F238E27FC236}">
                <a16:creationId xmlns:a16="http://schemas.microsoft.com/office/drawing/2014/main" id="{2FAA349B-D681-43A6-B214-149B041B9F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89742C-8542-40E6-AA16-9F65DF6194D3}"/>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256144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D79922-93C8-42BB-ADB0-5BDC0E0C13AE}"/>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3" name="Footer Placeholder 2">
            <a:extLst>
              <a:ext uri="{FF2B5EF4-FFF2-40B4-BE49-F238E27FC236}">
                <a16:creationId xmlns:a16="http://schemas.microsoft.com/office/drawing/2014/main" id="{7FA15EAD-BF1A-49EA-A45A-E2D65EAD5F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DC8329-8AEF-47AA-8FD7-7A9DF5EA6916}"/>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2272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F601-E233-4C98-953D-F2F2C7E57C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0CC5DD-EE93-4CE4-84EC-0948CE0FE2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049D38-C2CD-4CD0-9454-8C3830EEBE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26531-218B-4396-A178-185E83FDCCB5}"/>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6" name="Footer Placeholder 5">
            <a:extLst>
              <a:ext uri="{FF2B5EF4-FFF2-40B4-BE49-F238E27FC236}">
                <a16:creationId xmlns:a16="http://schemas.microsoft.com/office/drawing/2014/main" id="{32AF6D7D-1CD4-4BB6-8493-C4234A7A1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046F68-B1EA-4F5B-873A-2D726156A68B}"/>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298668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57B5-A49D-43B5-9B12-407DF84632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661100-1FD6-4752-8281-EA1A4C738B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885EA5-0694-43F4-B2E0-69FBDA352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3AD1C-E02A-4C4C-8BAD-17F59530A5A2}"/>
              </a:ext>
            </a:extLst>
          </p:cNvPr>
          <p:cNvSpPr>
            <a:spLocks noGrp="1"/>
          </p:cNvSpPr>
          <p:nvPr>
            <p:ph type="dt" sz="half" idx="10"/>
          </p:nvPr>
        </p:nvSpPr>
        <p:spPr/>
        <p:txBody>
          <a:bodyPr/>
          <a:lstStyle/>
          <a:p>
            <a:fld id="{EE3953E3-5876-470A-B554-87D1EBEEE95B}" type="datetimeFigureOut">
              <a:rPr lang="en-US" smtClean="0"/>
              <a:t>10-Apr-20</a:t>
            </a:fld>
            <a:endParaRPr lang="en-US"/>
          </a:p>
        </p:txBody>
      </p:sp>
      <p:sp>
        <p:nvSpPr>
          <p:cNvPr id="6" name="Footer Placeholder 5">
            <a:extLst>
              <a:ext uri="{FF2B5EF4-FFF2-40B4-BE49-F238E27FC236}">
                <a16:creationId xmlns:a16="http://schemas.microsoft.com/office/drawing/2014/main" id="{3010125A-8B18-404D-AFE3-9F88E6B99C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C185D0-AA37-46DA-B36C-B166FDA6DCB2}"/>
              </a:ext>
            </a:extLst>
          </p:cNvPr>
          <p:cNvSpPr>
            <a:spLocks noGrp="1"/>
          </p:cNvSpPr>
          <p:nvPr>
            <p:ph type="sldNum" sz="quarter" idx="12"/>
          </p:nvPr>
        </p:nvSpPr>
        <p:spPr/>
        <p:txBody>
          <a:bodyPr/>
          <a:lstStyle/>
          <a:p>
            <a:fld id="{75FAC1D4-7112-4BCD-8639-67682DCD543B}" type="slidenum">
              <a:rPr lang="en-US" smtClean="0"/>
              <a:t>‹#›</a:t>
            </a:fld>
            <a:endParaRPr lang="en-US"/>
          </a:p>
        </p:txBody>
      </p:sp>
    </p:spTree>
    <p:extLst>
      <p:ext uri="{BB962C8B-B14F-4D97-AF65-F5344CB8AC3E}">
        <p14:creationId xmlns:p14="http://schemas.microsoft.com/office/powerpoint/2010/main" val="3965274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947DEB-8E46-4F68-8D33-7D537BD461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CF7480-A202-4315-98C8-DBF77D1909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CC0D0-25FC-4B6E-9904-DCC6146A37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953E3-5876-470A-B554-87D1EBEEE95B}" type="datetimeFigureOut">
              <a:rPr lang="en-US" smtClean="0"/>
              <a:t>10-Apr-20</a:t>
            </a:fld>
            <a:endParaRPr lang="en-US"/>
          </a:p>
        </p:txBody>
      </p:sp>
      <p:sp>
        <p:nvSpPr>
          <p:cNvPr id="5" name="Footer Placeholder 4">
            <a:extLst>
              <a:ext uri="{FF2B5EF4-FFF2-40B4-BE49-F238E27FC236}">
                <a16:creationId xmlns:a16="http://schemas.microsoft.com/office/drawing/2014/main" id="{F5B53035-2FDB-465D-9324-3E740140D8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74D26B-C482-49D5-9D1C-DF172277D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AC1D4-7112-4BCD-8639-67682DCD543B}" type="slidenum">
              <a:rPr lang="en-US" smtClean="0"/>
              <a:t>‹#›</a:t>
            </a:fld>
            <a:endParaRPr lang="en-US"/>
          </a:p>
        </p:txBody>
      </p:sp>
    </p:spTree>
    <p:extLst>
      <p:ext uri="{BB962C8B-B14F-4D97-AF65-F5344CB8AC3E}">
        <p14:creationId xmlns:p14="http://schemas.microsoft.com/office/powerpoint/2010/main" val="51052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F96994-276B-4E61-B8AB-E699F9950E99}"/>
              </a:ext>
            </a:extLst>
          </p:cNvPr>
          <p:cNvSpPr/>
          <p:nvPr/>
        </p:nvSpPr>
        <p:spPr>
          <a:xfrm>
            <a:off x="0" y="0"/>
            <a:ext cx="12192000" cy="6858000"/>
          </a:xfrm>
          <a:prstGeom prst="rect">
            <a:avLst/>
          </a:prstGeom>
          <a:solidFill>
            <a:srgbClr val="0606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A6701CA-01E4-4F4B-9F15-53528C9C9E65}"/>
              </a:ext>
            </a:extLst>
          </p:cNvPr>
          <p:cNvPicPr>
            <a:picLocks noChangeAspect="1"/>
          </p:cNvPicPr>
          <p:nvPr/>
        </p:nvPicPr>
        <p:blipFill>
          <a:blip r:embed="rId3"/>
          <a:stretch>
            <a:fillRect/>
          </a:stretch>
        </p:blipFill>
        <p:spPr>
          <a:xfrm>
            <a:off x="2438400" y="0"/>
            <a:ext cx="7315200" cy="6858000"/>
          </a:xfrm>
          <a:prstGeom prst="rect">
            <a:avLst/>
          </a:prstGeom>
        </p:spPr>
      </p:pic>
      <p:sp>
        <p:nvSpPr>
          <p:cNvPr id="6" name="Title 1">
            <a:extLst>
              <a:ext uri="{FF2B5EF4-FFF2-40B4-BE49-F238E27FC236}">
                <a16:creationId xmlns:a16="http://schemas.microsoft.com/office/drawing/2014/main" id="{D56ABD75-AFE5-4D1F-954B-E9C199CC3823}"/>
              </a:ext>
            </a:extLst>
          </p:cNvPr>
          <p:cNvSpPr txBox="1">
            <a:spLocks/>
          </p:cNvSpPr>
          <p:nvPr/>
        </p:nvSpPr>
        <p:spPr>
          <a:xfrm>
            <a:off x="774007" y="430228"/>
            <a:ext cx="10225530" cy="97462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bg1"/>
                </a:solidFill>
                <a:latin typeface="Arial Nova" panose="020B0504020202020204" pitchFamily="34" charset="0"/>
              </a:rPr>
              <a:t>EXOPLANETS</a:t>
            </a:r>
          </a:p>
        </p:txBody>
      </p:sp>
      <p:sp>
        <p:nvSpPr>
          <p:cNvPr id="7" name="Subtitle 2">
            <a:extLst>
              <a:ext uri="{FF2B5EF4-FFF2-40B4-BE49-F238E27FC236}">
                <a16:creationId xmlns:a16="http://schemas.microsoft.com/office/drawing/2014/main" id="{02D7275A-FDC4-4FC7-BBE6-4F171C35B47A}"/>
              </a:ext>
            </a:extLst>
          </p:cNvPr>
          <p:cNvSpPr txBox="1">
            <a:spLocks/>
          </p:cNvSpPr>
          <p:nvPr/>
        </p:nvSpPr>
        <p:spPr>
          <a:xfrm>
            <a:off x="774006" y="1581048"/>
            <a:ext cx="10225530" cy="590321"/>
          </a:xfrm>
          <a:prstGeom prst="rect">
            <a:avLst/>
          </a:prstGeom>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9pPr>
          </a:lstStyle>
          <a:p>
            <a:pPr algn="l"/>
            <a:r>
              <a:rPr lang="en-US" sz="2500" i="1" dirty="0">
                <a:solidFill>
                  <a:schemeClr val="bg1"/>
                </a:solidFill>
                <a:latin typeface="Arial Nova" panose="020B0504020202020204" pitchFamily="34" charset="0"/>
              </a:rPr>
              <a:t>Shall we start packing?</a:t>
            </a:r>
          </a:p>
        </p:txBody>
      </p:sp>
      <p:sp>
        <p:nvSpPr>
          <p:cNvPr id="8" name="TextBox 7">
            <a:extLst>
              <a:ext uri="{FF2B5EF4-FFF2-40B4-BE49-F238E27FC236}">
                <a16:creationId xmlns:a16="http://schemas.microsoft.com/office/drawing/2014/main" id="{11A1B5A5-69B7-43D1-9E7B-4EA91DA94E52}"/>
              </a:ext>
            </a:extLst>
          </p:cNvPr>
          <p:cNvSpPr txBox="1"/>
          <p:nvPr/>
        </p:nvSpPr>
        <p:spPr>
          <a:xfrm>
            <a:off x="11516170" y="6580791"/>
            <a:ext cx="700833" cy="246221"/>
          </a:xfrm>
          <a:prstGeom prst="rect">
            <a:avLst/>
          </a:prstGeom>
          <a:noFill/>
        </p:spPr>
        <p:txBody>
          <a:bodyPr wrap="none" rtlCol="0">
            <a:spAutoFit/>
          </a:bodyPr>
          <a:lstStyle/>
          <a:p>
            <a:r>
              <a:rPr lang="en-US" sz="1000" dirty="0">
                <a:solidFill>
                  <a:schemeClr val="bg1"/>
                </a:solidFill>
                <a:latin typeface="Arial Nova" panose="020B0504020202020204" pitchFamily="34" charset="0"/>
              </a:rPr>
              <a:t>© NASA </a:t>
            </a:r>
          </a:p>
        </p:txBody>
      </p:sp>
    </p:spTree>
    <p:extLst>
      <p:ext uri="{BB962C8B-B14F-4D97-AF65-F5344CB8AC3E}">
        <p14:creationId xmlns:p14="http://schemas.microsoft.com/office/powerpoint/2010/main" val="2062509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0720FB-5CE9-4FA6-B9F8-860927F109DB}"/>
              </a:ext>
            </a:extLst>
          </p:cNvPr>
          <p:cNvPicPr>
            <a:picLocks noChangeAspect="1"/>
          </p:cNvPicPr>
          <p:nvPr/>
        </p:nvPicPr>
        <p:blipFill>
          <a:blip r:embed="rId3"/>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1087803" cy="707886"/>
          </a:xfrm>
          <a:prstGeom prst="rect">
            <a:avLst/>
          </a:prstGeom>
          <a:noFill/>
        </p:spPr>
        <p:txBody>
          <a:bodyPr wrap="square" rtlCol="0">
            <a:spAutoFit/>
          </a:bodyPr>
          <a:lstStyle/>
          <a:p>
            <a:r>
              <a:rPr lang="en-US" sz="4000" b="1" dirty="0">
                <a:solidFill>
                  <a:schemeClr val="bg1"/>
                </a:solidFill>
                <a:latin typeface="Arial Nova" panose="020B0504020202020204" pitchFamily="34" charset="0"/>
              </a:rPr>
              <a:t>Packing already?</a:t>
            </a:r>
          </a:p>
        </p:txBody>
      </p:sp>
      <p:pic>
        <p:nvPicPr>
          <p:cNvPr id="4" name="Picture 3" descr="A screenshot of a cell phone&#10;&#10;Description automatically generated">
            <a:extLst>
              <a:ext uri="{FF2B5EF4-FFF2-40B4-BE49-F238E27FC236}">
                <a16:creationId xmlns:a16="http://schemas.microsoft.com/office/drawing/2014/main" id="{65E6DB98-CAFD-49D4-BED4-D096871F0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11" y="1773116"/>
            <a:ext cx="6766561" cy="4059936"/>
          </a:xfrm>
          <a:prstGeom prst="rect">
            <a:avLst/>
          </a:prstGeom>
        </p:spPr>
      </p:pic>
      <p:sp>
        <p:nvSpPr>
          <p:cNvPr id="6" name="TextBox 5">
            <a:extLst>
              <a:ext uri="{FF2B5EF4-FFF2-40B4-BE49-F238E27FC236}">
                <a16:creationId xmlns:a16="http://schemas.microsoft.com/office/drawing/2014/main" id="{ECEFB806-3691-40A1-83C5-1C88262D6D84}"/>
              </a:ext>
            </a:extLst>
          </p:cNvPr>
          <p:cNvSpPr txBox="1"/>
          <p:nvPr/>
        </p:nvSpPr>
        <p:spPr>
          <a:xfrm>
            <a:off x="7509228" y="5142750"/>
            <a:ext cx="3939060" cy="707886"/>
          </a:xfrm>
          <a:prstGeom prst="rect">
            <a:avLst/>
          </a:prstGeom>
          <a:noFill/>
        </p:spPr>
        <p:txBody>
          <a:bodyPr wrap="square" rtlCol="0">
            <a:spAutoFit/>
          </a:bodyPr>
          <a:lstStyle/>
          <a:p>
            <a:pPr algn="r"/>
            <a:r>
              <a:rPr lang="en-US" sz="4000" b="1" i="1" dirty="0">
                <a:solidFill>
                  <a:schemeClr val="bg1"/>
                </a:solidFill>
                <a:effectLst>
                  <a:outerShdw blurRad="38100" dist="38100" dir="2700000" algn="tl">
                    <a:srgbClr val="000000">
                      <a:alpha val="43137"/>
                    </a:srgbClr>
                  </a:outerShdw>
                </a:effectLst>
                <a:latin typeface="Franklin Gothic Book" panose="020B0503020102020204" pitchFamily="34" charset="0"/>
              </a:rPr>
              <a:t>Well, not just yet!</a:t>
            </a:r>
          </a:p>
        </p:txBody>
      </p:sp>
    </p:spTree>
    <p:extLst>
      <p:ext uri="{BB962C8B-B14F-4D97-AF65-F5344CB8AC3E}">
        <p14:creationId xmlns:p14="http://schemas.microsoft.com/office/powerpoint/2010/main" val="10430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F96994-276B-4E61-B8AB-E699F9950E99}"/>
              </a:ext>
            </a:extLst>
          </p:cNvPr>
          <p:cNvSpPr/>
          <p:nvPr/>
        </p:nvSpPr>
        <p:spPr>
          <a:xfrm>
            <a:off x="0" y="0"/>
            <a:ext cx="12192000" cy="6858000"/>
          </a:xfrm>
          <a:prstGeom prst="rect">
            <a:avLst/>
          </a:prstGeom>
          <a:solidFill>
            <a:srgbClr val="0606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latin typeface="Arial Nova" panose="020B0504020202020204" pitchFamily="34" charset="0"/>
            </a:endParaRPr>
          </a:p>
        </p:txBody>
      </p:sp>
      <p:pic>
        <p:nvPicPr>
          <p:cNvPr id="5" name="Picture 4">
            <a:extLst>
              <a:ext uri="{FF2B5EF4-FFF2-40B4-BE49-F238E27FC236}">
                <a16:creationId xmlns:a16="http://schemas.microsoft.com/office/drawing/2014/main" id="{FA6701CA-01E4-4F4B-9F15-53528C9C9E65}"/>
              </a:ext>
            </a:extLst>
          </p:cNvPr>
          <p:cNvPicPr>
            <a:picLocks noChangeAspect="1"/>
          </p:cNvPicPr>
          <p:nvPr/>
        </p:nvPicPr>
        <p:blipFill>
          <a:blip r:embed="rId3"/>
          <a:stretch>
            <a:fillRect/>
          </a:stretch>
        </p:blipFill>
        <p:spPr>
          <a:xfrm>
            <a:off x="2438400" y="0"/>
            <a:ext cx="7315200" cy="6858000"/>
          </a:xfrm>
          <a:prstGeom prst="rect">
            <a:avLst/>
          </a:prstGeom>
        </p:spPr>
      </p:pic>
      <p:sp>
        <p:nvSpPr>
          <p:cNvPr id="8" name="TextBox 7">
            <a:extLst>
              <a:ext uri="{FF2B5EF4-FFF2-40B4-BE49-F238E27FC236}">
                <a16:creationId xmlns:a16="http://schemas.microsoft.com/office/drawing/2014/main" id="{E013D5A6-5521-4CA5-AF83-044D3D1E543A}"/>
              </a:ext>
            </a:extLst>
          </p:cNvPr>
          <p:cNvSpPr txBox="1"/>
          <p:nvPr/>
        </p:nvSpPr>
        <p:spPr>
          <a:xfrm>
            <a:off x="418022" y="4980353"/>
            <a:ext cx="4062538" cy="1600438"/>
          </a:xfrm>
          <a:prstGeom prst="rect">
            <a:avLst/>
          </a:prstGeom>
          <a:noFill/>
        </p:spPr>
        <p:txBody>
          <a:bodyPr wrap="square" rtlCol="0">
            <a:spAutoFit/>
          </a:bodyPr>
          <a:lstStyle/>
          <a:p>
            <a:r>
              <a:rPr lang="en-US" b="1" dirty="0">
                <a:solidFill>
                  <a:schemeClr val="bg1"/>
                </a:solidFill>
                <a:latin typeface="Arial Nova" panose="020B0504020202020204" pitchFamily="34" charset="0"/>
              </a:rPr>
              <a:t>2M1207b</a:t>
            </a:r>
          </a:p>
          <a:p>
            <a:endParaRPr lang="en-US" sz="800" b="1" dirty="0">
              <a:solidFill>
                <a:schemeClr val="bg1"/>
              </a:solidFill>
              <a:latin typeface="Arial Nova" panose="020B0504020202020204" pitchFamily="34" charset="0"/>
            </a:endParaRPr>
          </a:p>
          <a:p>
            <a:pPr marL="285750" indent="-285750">
              <a:buFont typeface="Arial" panose="020B0604020202020204" pitchFamily="34" charset="0"/>
              <a:buChar char="•"/>
            </a:pPr>
            <a:r>
              <a:rPr lang="en-US" dirty="0">
                <a:solidFill>
                  <a:schemeClr val="bg1"/>
                </a:solidFill>
                <a:latin typeface="Arial Nova" panose="020B0504020202020204" pitchFamily="34" charset="0"/>
              </a:rPr>
              <a:t>Jupiter-like planet</a:t>
            </a:r>
          </a:p>
          <a:p>
            <a:pPr marL="285750" indent="-285750">
              <a:buFont typeface="Arial" panose="020B0604020202020204" pitchFamily="34" charset="0"/>
              <a:buChar char="•"/>
            </a:pPr>
            <a:r>
              <a:rPr lang="en-US" dirty="0">
                <a:solidFill>
                  <a:schemeClr val="bg1"/>
                </a:solidFill>
                <a:latin typeface="Arial Nova" panose="020B0504020202020204" pitchFamily="34" charset="0"/>
              </a:rPr>
              <a:t>5x Jupiter’s size </a:t>
            </a:r>
          </a:p>
          <a:p>
            <a:pPr marL="285750" indent="-285750">
              <a:buFont typeface="Arial" panose="020B0604020202020204" pitchFamily="34" charset="0"/>
              <a:buChar char="•"/>
            </a:pPr>
            <a:r>
              <a:rPr lang="en-US" dirty="0">
                <a:solidFill>
                  <a:schemeClr val="bg1"/>
                </a:solidFill>
                <a:latin typeface="Arial Nova" panose="020B0504020202020204" pitchFamily="34" charset="0"/>
              </a:rPr>
              <a:t>Orbits at a distance 55x larger than the Earth to the Sun</a:t>
            </a:r>
            <a:endParaRPr lang="en-US" b="1" dirty="0">
              <a:solidFill>
                <a:schemeClr val="bg1"/>
              </a:solidFill>
              <a:latin typeface="Arial Nova" panose="020B0504020202020204" pitchFamily="34" charset="0"/>
            </a:endParaRPr>
          </a:p>
        </p:txBody>
      </p:sp>
      <p:sp>
        <p:nvSpPr>
          <p:cNvPr id="9" name="TextBox 8">
            <a:extLst>
              <a:ext uri="{FF2B5EF4-FFF2-40B4-BE49-F238E27FC236}">
                <a16:creationId xmlns:a16="http://schemas.microsoft.com/office/drawing/2014/main" id="{4B5B154F-0134-402B-9300-C89D6E9DB162}"/>
              </a:ext>
            </a:extLst>
          </p:cNvPr>
          <p:cNvSpPr txBox="1"/>
          <p:nvPr/>
        </p:nvSpPr>
        <p:spPr>
          <a:xfrm>
            <a:off x="8041547" y="4457133"/>
            <a:ext cx="3182281" cy="1046440"/>
          </a:xfrm>
          <a:prstGeom prst="rect">
            <a:avLst/>
          </a:prstGeom>
          <a:noFill/>
        </p:spPr>
        <p:txBody>
          <a:bodyPr wrap="none" rtlCol="0">
            <a:spAutoFit/>
          </a:bodyPr>
          <a:lstStyle/>
          <a:p>
            <a:r>
              <a:rPr lang="en-US" b="1" dirty="0">
                <a:solidFill>
                  <a:schemeClr val="bg1"/>
                </a:solidFill>
                <a:latin typeface="Arial Nova" panose="020B0504020202020204" pitchFamily="34" charset="0"/>
              </a:rPr>
              <a:t>2M1207</a:t>
            </a:r>
          </a:p>
          <a:p>
            <a:endParaRPr lang="en-US" sz="800" b="1" dirty="0">
              <a:solidFill>
                <a:schemeClr val="bg1"/>
              </a:solidFill>
              <a:latin typeface="Arial Nova" panose="020B0504020202020204" pitchFamily="34" charset="0"/>
            </a:endParaRPr>
          </a:p>
          <a:p>
            <a:pPr marL="285750" indent="-285750">
              <a:buFont typeface="Arial" panose="020B0604020202020204" pitchFamily="34" charset="0"/>
              <a:buChar char="•"/>
            </a:pPr>
            <a:r>
              <a:rPr lang="en-US" dirty="0">
                <a:solidFill>
                  <a:schemeClr val="bg1"/>
                </a:solidFill>
                <a:latin typeface="Arial Nova" panose="020B0504020202020204" pitchFamily="34" charset="0"/>
              </a:rPr>
              <a:t>Brown dwarf</a:t>
            </a:r>
          </a:p>
          <a:p>
            <a:pPr marL="285750" indent="-285750">
              <a:buFont typeface="Arial" panose="020B0604020202020204" pitchFamily="34" charset="0"/>
              <a:buChar char="•"/>
            </a:pPr>
            <a:r>
              <a:rPr lang="en-US" dirty="0">
                <a:solidFill>
                  <a:schemeClr val="bg1"/>
                </a:solidFill>
                <a:latin typeface="Arial Nova" panose="020B0504020202020204" pitchFamily="34" charset="0"/>
              </a:rPr>
              <a:t>230 light-years from Earth </a:t>
            </a:r>
          </a:p>
        </p:txBody>
      </p:sp>
      <p:sp>
        <p:nvSpPr>
          <p:cNvPr id="11" name="TextBox 10">
            <a:extLst>
              <a:ext uri="{FF2B5EF4-FFF2-40B4-BE49-F238E27FC236}">
                <a16:creationId xmlns:a16="http://schemas.microsoft.com/office/drawing/2014/main" id="{11487684-F865-4A99-A10C-9F952DE3BE47}"/>
              </a:ext>
            </a:extLst>
          </p:cNvPr>
          <p:cNvSpPr txBox="1"/>
          <p:nvPr/>
        </p:nvSpPr>
        <p:spPr>
          <a:xfrm>
            <a:off x="11516170" y="6580791"/>
            <a:ext cx="700833" cy="246221"/>
          </a:xfrm>
          <a:prstGeom prst="rect">
            <a:avLst/>
          </a:prstGeom>
          <a:noFill/>
        </p:spPr>
        <p:txBody>
          <a:bodyPr wrap="none" rtlCol="0">
            <a:spAutoFit/>
          </a:bodyPr>
          <a:lstStyle/>
          <a:p>
            <a:r>
              <a:rPr lang="en-US" sz="1000" dirty="0">
                <a:solidFill>
                  <a:schemeClr val="bg1"/>
                </a:solidFill>
                <a:latin typeface="Arial Nova" panose="020B0504020202020204" pitchFamily="34" charset="0"/>
              </a:rPr>
              <a:t>© NASA </a:t>
            </a:r>
          </a:p>
        </p:txBody>
      </p:sp>
      <p:sp>
        <p:nvSpPr>
          <p:cNvPr id="13" name="Title 1">
            <a:extLst>
              <a:ext uri="{FF2B5EF4-FFF2-40B4-BE49-F238E27FC236}">
                <a16:creationId xmlns:a16="http://schemas.microsoft.com/office/drawing/2014/main" id="{FCF8F8E2-E1CD-4265-8402-86BD592F16FD}"/>
              </a:ext>
            </a:extLst>
          </p:cNvPr>
          <p:cNvSpPr txBox="1">
            <a:spLocks/>
          </p:cNvSpPr>
          <p:nvPr/>
        </p:nvSpPr>
        <p:spPr>
          <a:xfrm>
            <a:off x="774007" y="430228"/>
            <a:ext cx="10225530" cy="97462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bg1"/>
                </a:solidFill>
                <a:latin typeface="Arial Nova" panose="020B0504020202020204" pitchFamily="34" charset="0"/>
              </a:rPr>
              <a:t>EXOPLANETS </a:t>
            </a:r>
          </a:p>
        </p:txBody>
      </p:sp>
      <p:sp>
        <p:nvSpPr>
          <p:cNvPr id="3" name="TextBox 2">
            <a:extLst>
              <a:ext uri="{FF2B5EF4-FFF2-40B4-BE49-F238E27FC236}">
                <a16:creationId xmlns:a16="http://schemas.microsoft.com/office/drawing/2014/main" id="{BBEFBD9D-A6B7-47AD-95BC-E5DE2AD3901C}"/>
              </a:ext>
            </a:extLst>
          </p:cNvPr>
          <p:cNvSpPr txBox="1"/>
          <p:nvPr/>
        </p:nvSpPr>
        <p:spPr>
          <a:xfrm>
            <a:off x="4271072" y="827875"/>
            <a:ext cx="5671361" cy="477054"/>
          </a:xfrm>
          <a:prstGeom prst="rect">
            <a:avLst/>
          </a:prstGeom>
          <a:noFill/>
        </p:spPr>
        <p:txBody>
          <a:bodyPr wrap="none" rtlCol="0">
            <a:spAutoFit/>
          </a:bodyPr>
          <a:lstStyle/>
          <a:p>
            <a:r>
              <a:rPr lang="en-US" sz="2500" dirty="0">
                <a:solidFill>
                  <a:schemeClr val="bg1"/>
                </a:solidFill>
                <a:latin typeface="Arial Nova" panose="020B0504020202020204" pitchFamily="34" charset="0"/>
              </a:rPr>
              <a:t>–   Any planet beyond our solar system</a:t>
            </a:r>
            <a:endParaRPr lang="en-US" sz="2500" dirty="0"/>
          </a:p>
        </p:txBody>
      </p:sp>
    </p:spTree>
    <p:extLst>
      <p:ext uri="{BB962C8B-B14F-4D97-AF65-F5344CB8AC3E}">
        <p14:creationId xmlns:p14="http://schemas.microsoft.com/office/powerpoint/2010/main" val="270013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04E92-0A59-4836-902B-457EB39E7977}"/>
              </a:ext>
            </a:extLst>
          </p:cNvPr>
          <p:cNvPicPr>
            <a:picLocks noChangeAspect="1"/>
          </p:cNvPicPr>
          <p:nvPr/>
        </p:nvPicPr>
        <p:blipFill>
          <a:blip r:embed="rId3"/>
          <a:stretch>
            <a:fillRect/>
          </a:stretch>
        </p:blipFill>
        <p:spPr>
          <a:xfrm rot="16200000">
            <a:off x="2827710" y="-2827710"/>
            <a:ext cx="6958974" cy="12614394"/>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744946" y="2921168"/>
            <a:ext cx="10996921" cy="1015663"/>
          </a:xfrm>
          <a:prstGeom prst="rect">
            <a:avLst/>
          </a:prstGeom>
          <a:noFill/>
        </p:spPr>
        <p:txBody>
          <a:bodyPr wrap="none" rtlCol="0">
            <a:spAutoFit/>
          </a:bodyPr>
          <a:lstStyle/>
          <a:p>
            <a:r>
              <a:rPr lang="en-US" sz="6000" b="1" i="1" dirty="0">
                <a:solidFill>
                  <a:schemeClr val="bg1"/>
                </a:solidFill>
                <a:latin typeface="Arial Nova" panose="020B0504020202020204" pitchFamily="34" charset="0"/>
              </a:rPr>
              <a:t>Is there any planet habitable?</a:t>
            </a:r>
          </a:p>
        </p:txBody>
      </p:sp>
    </p:spTree>
    <p:extLst>
      <p:ext uri="{BB962C8B-B14F-4D97-AF65-F5344CB8AC3E}">
        <p14:creationId xmlns:p14="http://schemas.microsoft.com/office/powerpoint/2010/main" val="2672827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52129F-4AD9-477B-BC71-EACFBED2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0920234"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Before booking, you better check the offer…</a:t>
            </a:r>
          </a:p>
        </p:txBody>
      </p:sp>
      <p:sp>
        <p:nvSpPr>
          <p:cNvPr id="7" name="TextBox 6">
            <a:extLst>
              <a:ext uri="{FF2B5EF4-FFF2-40B4-BE49-F238E27FC236}">
                <a16:creationId xmlns:a16="http://schemas.microsoft.com/office/drawing/2014/main" id="{2DDAB2BB-9C93-44DC-B8C4-D411642F9EDE}"/>
              </a:ext>
            </a:extLst>
          </p:cNvPr>
          <p:cNvSpPr txBox="1"/>
          <p:nvPr/>
        </p:nvSpPr>
        <p:spPr>
          <a:xfrm>
            <a:off x="679784" y="1451498"/>
            <a:ext cx="10281636" cy="4939814"/>
          </a:xfrm>
          <a:prstGeom prst="rect">
            <a:avLst/>
          </a:prstGeom>
          <a:noFill/>
        </p:spPr>
        <p:txBody>
          <a:bodyPr wrap="square" rtlCol="0">
            <a:spAutoFit/>
          </a:bodyPr>
          <a:lstStyle/>
          <a:p>
            <a:r>
              <a:rPr lang="en-US" sz="3000" dirty="0">
                <a:solidFill>
                  <a:schemeClr val="bg1"/>
                </a:solidFill>
                <a:latin typeface="Arial Nova" panose="020B0504020202020204" pitchFamily="34" charset="0"/>
              </a:rPr>
              <a:t>Similar conditions to Earth:</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Planet orbit</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Mass of the star</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Distance star-planet</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Temperature</a:t>
            </a:r>
          </a:p>
          <a:p>
            <a:pPr marL="457200" indent="-457200">
              <a:lnSpc>
                <a:spcPct val="150000"/>
              </a:lnSpc>
              <a:buFont typeface="Arial" panose="020B0604020202020204" pitchFamily="34" charset="0"/>
              <a:buChar char="•"/>
            </a:pPr>
            <a:r>
              <a:rPr lang="en-US" sz="3000" dirty="0">
                <a:solidFill>
                  <a:schemeClr val="bg1"/>
                </a:solidFill>
                <a:latin typeface="Arial Nova" panose="020B0504020202020204" pitchFamily="34" charset="0"/>
              </a:rPr>
              <a:t>Atmosphere</a:t>
            </a:r>
          </a:p>
          <a:p>
            <a:endParaRPr lang="en-US" sz="3000" dirty="0">
              <a:solidFill>
                <a:schemeClr val="bg1"/>
              </a:solidFill>
              <a:latin typeface="Arial Nova" panose="020B0504020202020204" pitchFamily="34" charset="0"/>
            </a:endParaRPr>
          </a:p>
          <a:p>
            <a:r>
              <a:rPr lang="en-US" sz="3000" dirty="0">
                <a:solidFill>
                  <a:schemeClr val="bg1"/>
                </a:solidFill>
                <a:latin typeface="Arial Nova" panose="020B0504020202020204" pitchFamily="34" charset="0"/>
              </a:rPr>
              <a:t>Distance Earth-to-planet</a:t>
            </a:r>
          </a:p>
        </p:txBody>
      </p:sp>
    </p:spTree>
    <p:extLst>
      <p:ext uri="{BB962C8B-B14F-4D97-AF65-F5344CB8AC3E}">
        <p14:creationId xmlns:p14="http://schemas.microsoft.com/office/powerpoint/2010/main" val="132311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52129F-4AD9-477B-BC71-EACFBED2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0920234"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Before booking, you better check the offer…</a:t>
            </a:r>
          </a:p>
        </p:txBody>
      </p:sp>
      <p:sp>
        <p:nvSpPr>
          <p:cNvPr id="7" name="TextBox 6">
            <a:extLst>
              <a:ext uri="{FF2B5EF4-FFF2-40B4-BE49-F238E27FC236}">
                <a16:creationId xmlns:a16="http://schemas.microsoft.com/office/drawing/2014/main" id="{2DDAB2BB-9C93-44DC-B8C4-D411642F9EDE}"/>
              </a:ext>
            </a:extLst>
          </p:cNvPr>
          <p:cNvSpPr txBox="1"/>
          <p:nvPr/>
        </p:nvSpPr>
        <p:spPr>
          <a:xfrm>
            <a:off x="499396" y="2165274"/>
            <a:ext cx="9219960" cy="3006849"/>
          </a:xfrm>
          <a:prstGeom prst="rect">
            <a:avLst/>
          </a:prstGeom>
          <a:noFill/>
        </p:spPr>
        <p:txBody>
          <a:bodyPr wrap="none" rtlCol="0">
            <a:spAutoFit/>
          </a:bodyPr>
          <a:lstStyle/>
          <a:p>
            <a:r>
              <a:rPr lang="en-US" sz="3000" dirty="0">
                <a:solidFill>
                  <a:schemeClr val="bg1"/>
                </a:solidFill>
                <a:latin typeface="Arial Nova" panose="020B0504020202020204" pitchFamily="34" charset="0"/>
              </a:rPr>
              <a:t>Data acquisition:</a:t>
            </a:r>
          </a:p>
          <a:p>
            <a:endParaRPr lang="en-US" sz="3000" dirty="0">
              <a:solidFill>
                <a:schemeClr val="bg1"/>
              </a:solidFill>
              <a:latin typeface="Arial Nova" panose="020B0504020202020204" pitchFamily="34" charset="0"/>
            </a:endParaRPr>
          </a:p>
          <a:p>
            <a:pPr marL="514350" indent="-514350">
              <a:lnSpc>
                <a:spcPct val="150000"/>
              </a:lnSpc>
              <a:buAutoNum type="arabicPeriod"/>
            </a:pPr>
            <a:r>
              <a:rPr lang="en-US" sz="3000" dirty="0">
                <a:solidFill>
                  <a:schemeClr val="bg1"/>
                </a:solidFill>
                <a:latin typeface="Arial Nova" panose="020B0504020202020204" pitchFamily="34" charset="0"/>
              </a:rPr>
              <a:t>NASA – Exoplanets API</a:t>
            </a:r>
          </a:p>
          <a:p>
            <a:pPr marL="514350" indent="-514350">
              <a:lnSpc>
                <a:spcPct val="150000"/>
              </a:lnSpc>
              <a:buAutoNum type="arabicPeriod"/>
            </a:pPr>
            <a:r>
              <a:rPr lang="en-US" sz="3000" dirty="0">
                <a:solidFill>
                  <a:schemeClr val="bg1"/>
                </a:solidFill>
                <a:latin typeface="Arial Nova" panose="020B0504020202020204" pitchFamily="34" charset="0"/>
              </a:rPr>
              <a:t>The Extrasolar Planets </a:t>
            </a:r>
            <a:r>
              <a:rPr lang="en-US" sz="3000" dirty="0" err="1">
                <a:solidFill>
                  <a:schemeClr val="bg1"/>
                </a:solidFill>
                <a:latin typeface="Arial Nova" panose="020B0504020202020204" pitchFamily="34" charset="0"/>
              </a:rPr>
              <a:t>Encyclopaedia</a:t>
            </a:r>
            <a:r>
              <a:rPr lang="en-US" sz="3000" dirty="0">
                <a:solidFill>
                  <a:schemeClr val="bg1"/>
                </a:solidFill>
                <a:latin typeface="Arial Nova" panose="020B0504020202020204" pitchFamily="34" charset="0"/>
              </a:rPr>
              <a:t> (EU)</a:t>
            </a:r>
          </a:p>
          <a:p>
            <a:pPr marL="514350" indent="-514350">
              <a:lnSpc>
                <a:spcPct val="150000"/>
              </a:lnSpc>
              <a:buAutoNum type="arabicPeriod"/>
            </a:pPr>
            <a:r>
              <a:rPr lang="en-US" sz="3000" dirty="0">
                <a:solidFill>
                  <a:schemeClr val="bg1"/>
                </a:solidFill>
                <a:latin typeface="Arial Nova" panose="020B0504020202020204" pitchFamily="34" charset="0"/>
              </a:rPr>
              <a:t>Web scraping for explanation of NASA information</a:t>
            </a:r>
          </a:p>
        </p:txBody>
      </p:sp>
    </p:spTree>
    <p:extLst>
      <p:ext uri="{BB962C8B-B14F-4D97-AF65-F5344CB8AC3E}">
        <p14:creationId xmlns:p14="http://schemas.microsoft.com/office/powerpoint/2010/main" val="218756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52129F-4AD9-477B-BC71-EACFBED2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screenshot of a cell phone&#10;&#10;Description automatically generated">
            <a:extLst>
              <a:ext uri="{FF2B5EF4-FFF2-40B4-BE49-F238E27FC236}">
                <a16:creationId xmlns:a16="http://schemas.microsoft.com/office/drawing/2014/main" id="{33B86F0A-43E7-428F-B1DE-023C6C573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85" y="1798818"/>
            <a:ext cx="6400800" cy="3840480"/>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0920234"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Before booking, you better check the offer…</a:t>
            </a:r>
          </a:p>
        </p:txBody>
      </p:sp>
      <p:sp>
        <p:nvSpPr>
          <p:cNvPr id="5" name="TextBox 4">
            <a:extLst>
              <a:ext uri="{FF2B5EF4-FFF2-40B4-BE49-F238E27FC236}">
                <a16:creationId xmlns:a16="http://schemas.microsoft.com/office/drawing/2014/main" id="{4984B054-CF1C-425F-9F0A-24FDEE109E10}"/>
              </a:ext>
            </a:extLst>
          </p:cNvPr>
          <p:cNvSpPr txBox="1"/>
          <p:nvPr/>
        </p:nvSpPr>
        <p:spPr>
          <a:xfrm>
            <a:off x="7121770" y="3238641"/>
            <a:ext cx="4974691" cy="2400657"/>
          </a:xfrm>
          <a:prstGeom prst="rect">
            <a:avLst/>
          </a:prstGeom>
          <a:noFill/>
        </p:spPr>
        <p:txBody>
          <a:bodyPr wrap="square" rtlCol="0">
            <a:spAutoFit/>
          </a:bodyPr>
          <a:lstStyle/>
          <a:p>
            <a:r>
              <a:rPr lang="en-US" sz="3000" dirty="0">
                <a:solidFill>
                  <a:schemeClr val="bg1"/>
                </a:solidFill>
                <a:latin typeface="Arial Nova" panose="020B0504020202020204" pitchFamily="34" charset="0"/>
              </a:rPr>
              <a:t>Two approaches:</a:t>
            </a:r>
          </a:p>
          <a:p>
            <a:endParaRPr lang="en-US" sz="3000" dirty="0">
              <a:solidFill>
                <a:schemeClr val="bg1"/>
              </a:solidFill>
              <a:latin typeface="Arial Nova" panose="020B0504020202020204" pitchFamily="34" charset="0"/>
            </a:endParaRPr>
          </a:p>
          <a:p>
            <a:pPr marL="514350" indent="-514350">
              <a:buAutoNum type="arabicPeriod"/>
            </a:pPr>
            <a:r>
              <a:rPr lang="en-US" sz="3000" dirty="0">
                <a:solidFill>
                  <a:schemeClr val="bg1"/>
                </a:solidFill>
                <a:latin typeface="Arial Nova" panose="020B0504020202020204" pitchFamily="34" charset="0"/>
              </a:rPr>
              <a:t>Solar mass/planet orbit</a:t>
            </a:r>
          </a:p>
          <a:p>
            <a:pPr marL="514350" indent="-514350">
              <a:buAutoNum type="arabicPeriod"/>
            </a:pPr>
            <a:endParaRPr lang="en-US" sz="3000" dirty="0">
              <a:solidFill>
                <a:schemeClr val="bg1"/>
              </a:solidFill>
              <a:latin typeface="Arial Nova" panose="020B0504020202020204" pitchFamily="34" charset="0"/>
            </a:endParaRPr>
          </a:p>
          <a:p>
            <a:pPr marL="514350" indent="-514350">
              <a:buAutoNum type="arabicPeriod"/>
            </a:pPr>
            <a:r>
              <a:rPr lang="en-US" sz="3000" dirty="0">
                <a:solidFill>
                  <a:schemeClr val="bg1"/>
                </a:solidFill>
                <a:latin typeface="Arial Nova" panose="020B0504020202020204" pitchFamily="34" charset="0"/>
              </a:rPr>
              <a:t>Temperature/distance</a:t>
            </a:r>
          </a:p>
        </p:txBody>
      </p:sp>
    </p:spTree>
    <p:extLst>
      <p:ext uri="{BB962C8B-B14F-4D97-AF65-F5344CB8AC3E}">
        <p14:creationId xmlns:p14="http://schemas.microsoft.com/office/powerpoint/2010/main" val="415233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04E92-0A59-4836-902B-457EB39E7977}"/>
              </a:ext>
            </a:extLst>
          </p:cNvPr>
          <p:cNvPicPr>
            <a:picLocks noChangeAspect="1"/>
          </p:cNvPicPr>
          <p:nvPr/>
        </p:nvPicPr>
        <p:blipFill>
          <a:blip r:embed="rId3"/>
          <a:stretch>
            <a:fillRect/>
          </a:stretch>
        </p:blipFill>
        <p:spPr>
          <a:xfrm rot="16200000">
            <a:off x="2827710" y="-2827710"/>
            <a:ext cx="6958974" cy="1261439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954FA3C4-0EC3-4A77-90AE-499B45D678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470" y="2396480"/>
            <a:ext cx="6766560" cy="4059936"/>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4440959"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Seems like home!</a:t>
            </a:r>
          </a:p>
        </p:txBody>
      </p:sp>
      <p:sp>
        <p:nvSpPr>
          <p:cNvPr id="5" name="TextBox 4">
            <a:extLst>
              <a:ext uri="{FF2B5EF4-FFF2-40B4-BE49-F238E27FC236}">
                <a16:creationId xmlns:a16="http://schemas.microsoft.com/office/drawing/2014/main" id="{98D31E41-40C2-4E7F-8A2A-FB955B0FB155}"/>
              </a:ext>
            </a:extLst>
          </p:cNvPr>
          <p:cNvSpPr txBox="1"/>
          <p:nvPr/>
        </p:nvSpPr>
        <p:spPr>
          <a:xfrm>
            <a:off x="239255" y="3801348"/>
            <a:ext cx="4440960" cy="1477328"/>
          </a:xfrm>
          <a:prstGeom prst="rect">
            <a:avLst/>
          </a:prstGeom>
          <a:noFill/>
        </p:spPr>
        <p:txBody>
          <a:bodyPr wrap="square" rtlCol="0">
            <a:spAutoFit/>
          </a:bodyPr>
          <a:lstStyle/>
          <a:p>
            <a:r>
              <a:rPr lang="en-US" sz="3000" dirty="0">
                <a:solidFill>
                  <a:schemeClr val="bg1"/>
                </a:solidFill>
                <a:latin typeface="Arial Nova" panose="020B0504020202020204" pitchFamily="34" charset="0"/>
              </a:rPr>
              <a:t>Exoplanets matching possible conditions to Earth</a:t>
            </a:r>
          </a:p>
        </p:txBody>
      </p:sp>
    </p:spTree>
    <p:extLst>
      <p:ext uri="{BB962C8B-B14F-4D97-AF65-F5344CB8AC3E}">
        <p14:creationId xmlns:p14="http://schemas.microsoft.com/office/powerpoint/2010/main" val="158303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8F535-A074-43C4-B151-827FC5528FD8}"/>
              </a:ext>
            </a:extLst>
          </p:cNvPr>
          <p:cNvPicPr>
            <a:picLocks noChangeAspect="1"/>
          </p:cNvPicPr>
          <p:nvPr/>
        </p:nvPicPr>
        <p:blipFill>
          <a:blip r:embed="rId3"/>
          <a:stretch>
            <a:fillRect/>
          </a:stretch>
        </p:blipFill>
        <p:spPr>
          <a:xfrm rot="5400000">
            <a:off x="2482515" y="-2482513"/>
            <a:ext cx="7226975" cy="1219200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FDA83C49-C08B-45F6-9989-285AE2D20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3792" y="1790700"/>
            <a:ext cx="6758828" cy="4055296"/>
          </a:xfrm>
          <a:prstGeom prst="rect">
            <a:avLst/>
          </a:prstGeom>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8100166" cy="707886"/>
          </a:xfrm>
          <a:prstGeom prst="rect">
            <a:avLst/>
          </a:prstGeom>
          <a:noFill/>
        </p:spPr>
        <p:txBody>
          <a:bodyPr wrap="none" rtlCol="0">
            <a:spAutoFit/>
          </a:bodyPr>
          <a:lstStyle/>
          <a:p>
            <a:r>
              <a:rPr lang="en-US" sz="4000" b="1" dirty="0">
                <a:solidFill>
                  <a:schemeClr val="bg1"/>
                </a:solidFill>
                <a:latin typeface="Arial Nova" panose="020B0504020202020204" pitchFamily="34" charset="0"/>
              </a:rPr>
              <a:t>Tropical summer or cold winter? </a:t>
            </a:r>
          </a:p>
        </p:txBody>
      </p:sp>
    </p:spTree>
    <p:extLst>
      <p:ext uri="{BB962C8B-B14F-4D97-AF65-F5344CB8AC3E}">
        <p14:creationId xmlns:p14="http://schemas.microsoft.com/office/powerpoint/2010/main" val="2931183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0A22827-15AB-48BD-80FD-FCFA189FE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8A2E05B-69FC-4FAE-BC32-B385DB50270B}"/>
              </a:ext>
            </a:extLst>
          </p:cNvPr>
          <p:cNvSpPr txBox="1"/>
          <p:nvPr/>
        </p:nvSpPr>
        <p:spPr>
          <a:xfrm>
            <a:off x="360485" y="276923"/>
            <a:ext cx="11087803" cy="707886"/>
          </a:xfrm>
          <a:prstGeom prst="rect">
            <a:avLst/>
          </a:prstGeom>
          <a:noFill/>
        </p:spPr>
        <p:txBody>
          <a:bodyPr wrap="square" rtlCol="0">
            <a:spAutoFit/>
          </a:bodyPr>
          <a:lstStyle/>
          <a:p>
            <a:r>
              <a:rPr lang="en-US" sz="4000" b="1" dirty="0">
                <a:solidFill>
                  <a:schemeClr val="bg1"/>
                </a:solidFill>
                <a:latin typeface="Arial Nova" panose="020B0504020202020204" pitchFamily="34" charset="0"/>
              </a:rPr>
              <a:t>Getting cozier…</a:t>
            </a:r>
          </a:p>
        </p:txBody>
      </p:sp>
      <p:pic>
        <p:nvPicPr>
          <p:cNvPr id="3" name="Picture 2" descr="A close up of a piece of paper&#10;&#10;Description automatically generated">
            <a:extLst>
              <a:ext uri="{FF2B5EF4-FFF2-40B4-BE49-F238E27FC236}">
                <a16:creationId xmlns:a16="http://schemas.microsoft.com/office/drawing/2014/main" id="{E7E19E9E-C857-4C96-9912-2F3EF5D1C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170" y="1773116"/>
            <a:ext cx="6766561" cy="4059936"/>
          </a:xfrm>
          <a:prstGeom prst="rect">
            <a:avLst/>
          </a:prstGeom>
        </p:spPr>
      </p:pic>
    </p:spTree>
    <p:extLst>
      <p:ext uri="{BB962C8B-B14F-4D97-AF65-F5344CB8AC3E}">
        <p14:creationId xmlns:p14="http://schemas.microsoft.com/office/powerpoint/2010/main" val="3678859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912</Words>
  <Application>Microsoft Office PowerPoint</Application>
  <PresentationFormat>Widescreen</PresentationFormat>
  <Paragraphs>101</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Nova</vt:lpstr>
      <vt:lpstr>Calibri</vt:lpstr>
      <vt:lpstr>Calibri Light</vt:lpstr>
      <vt:lpstr>Franklin Gothic Book</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TU-Pseudonym 0406089408154855</dc:creator>
  <cp:lastModifiedBy>TU-Pseudonym 0406089408154855</cp:lastModifiedBy>
  <cp:revision>34</cp:revision>
  <dcterms:created xsi:type="dcterms:W3CDTF">2020-04-09T10:39:56Z</dcterms:created>
  <dcterms:modified xsi:type="dcterms:W3CDTF">2020-04-10T09:38:00Z</dcterms:modified>
</cp:coreProperties>
</file>